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7"/>
  </p:notesMasterIdLst>
  <p:sldIdLst>
    <p:sldId id="286" r:id="rId2"/>
    <p:sldId id="278" r:id="rId3"/>
    <p:sldId id="276" r:id="rId4"/>
    <p:sldId id="291" r:id="rId5"/>
    <p:sldId id="279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69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39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9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9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4894" algn="l" defTabSz="91395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1873" algn="l" defTabSz="91395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8853" algn="l" defTabSz="91395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5829" algn="l" defTabSz="91395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7" autoAdjust="0"/>
    <p:restoredTop sz="87868" autoAdjust="0"/>
  </p:normalViewPr>
  <p:slideViewPr>
    <p:cSldViewPr>
      <p:cViewPr varScale="1">
        <p:scale>
          <a:sx n="103" d="100"/>
          <a:sy n="103" d="100"/>
        </p:scale>
        <p:origin x="-18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9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8A896-5374-4831-8D27-17D58AE534B8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8AF6E-BB3B-4909-877F-D30D5BFF9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76" algn="l" defTabSz="913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58" algn="l" defTabSz="913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36" algn="l" defTabSz="913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15" algn="l" defTabSz="913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94" algn="l" defTabSz="913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73" algn="l" defTabSz="913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53" algn="l" defTabSz="913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29" algn="l" defTabSz="913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5E1CC-3DBA-4450-893A-22D8E98B945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99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40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9035" y="6043625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6976" indent="0" algn="ctr">
              <a:buNone/>
            </a:lvl2pPr>
            <a:lvl3pPr marL="913958" indent="0" algn="ctr">
              <a:buNone/>
            </a:lvl3pPr>
            <a:lvl4pPr marL="1370936" indent="0" algn="ctr">
              <a:buNone/>
            </a:lvl4pPr>
            <a:lvl5pPr marL="1827915" indent="0" algn="ctr">
              <a:buNone/>
            </a:lvl5pPr>
            <a:lvl6pPr marL="2284894" indent="0" algn="ctr">
              <a:buNone/>
            </a:lvl6pPr>
            <a:lvl7pPr marL="2741873" indent="0" algn="ctr">
              <a:buNone/>
            </a:lvl7pPr>
            <a:lvl8pPr marL="3198853" indent="0" algn="ctr">
              <a:buNone/>
            </a:lvl8pPr>
            <a:lvl9pPr marL="365582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832F02-FDFA-4AE4-B41A-ABD9D46C8F1A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0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139E89-C2E8-4953-B7AD-AD818CE6DB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DCAB-B494-45A4-9AF2-EA7DABE0FBF3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DFA3-1F9D-4E77-8746-4DE78BA2F9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11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5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D6D45-A613-488F-A725-4BD34956E5D6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10" y="6248400"/>
            <a:ext cx="5573713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4AF83-0BDF-4A86-B808-9A0663E6CB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6B8E1-ADFC-48B7-A111-6CC36E5072D9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4D825-8A89-4503-998E-D99E93EFA9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12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01C21-3EF4-44AD-85EC-D7A21848D8C2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A3AD31-B1D6-4D5F-87E2-34D499BDDE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3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9EAF09-226B-48F9-9981-D107889DE06E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56AE322-AFD9-416B-B234-D79E0D7844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3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1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1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1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1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D0D952-1D48-44C9-806D-18C19CA1063B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05BFA1-7C76-43A6-B3AC-DEE682624E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5A2A-509E-4CEA-9A79-1799A2CA7B80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9FBD3-2892-4E5B-8BE2-FC5D7F2735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3848-8639-46CF-9AD9-AC07EE5DEE26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E38E0A-6923-4F7D-B350-AAD3BC7848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3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096" tIns="182793" rIns="137096" bIns="91397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C9D0F-F9E4-47B7-B7FE-4C41468810CC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4561-684B-4754-82B5-E4513A0AFC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408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6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6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A85B33-C9C1-435E-9091-BE38C8ACDDA0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3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66567AE-DDC7-4A76-AB0F-625BE92A73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7" tIns="45699" rIns="91397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1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1" y="6248400"/>
            <a:ext cx="2667000" cy="365125"/>
          </a:xfrm>
          <a:prstGeom prst="rect">
            <a:avLst/>
          </a:prstGeom>
        </p:spPr>
        <p:txBody>
          <a:bodyPr vert="horz" lIns="91397" tIns="45699" rIns="91397" bIns="45699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E8E12D5-66AF-4A93-BFFE-809DC159732D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11" y="6248400"/>
            <a:ext cx="5421313" cy="365125"/>
          </a:xfrm>
          <a:prstGeom prst="rect">
            <a:avLst/>
          </a:prstGeom>
        </p:spPr>
        <p:txBody>
          <a:bodyPr vert="horz" lIns="91397" tIns="45699" rIns="91397" bIns="45699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" y="1271589"/>
            <a:ext cx="533400" cy="244475"/>
          </a:xfrm>
          <a:prstGeom prst="rect">
            <a:avLst/>
          </a:prstGeom>
        </p:spPr>
        <p:txBody>
          <a:bodyPr vert="horz" lIns="91397" tIns="45699" rIns="91397" bIns="45699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31BFA89-B8C3-474B-A213-7C74C93D08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1" r:id="rId2"/>
    <p:sldLayoutId id="2147484356" r:id="rId3"/>
    <p:sldLayoutId id="2147484357" r:id="rId4"/>
    <p:sldLayoutId id="2147484358" r:id="rId5"/>
    <p:sldLayoutId id="2147484352" r:id="rId6"/>
    <p:sldLayoutId id="2147484359" r:id="rId7"/>
    <p:sldLayoutId id="2147484353" r:id="rId8"/>
    <p:sldLayoutId id="2147484360" r:id="rId9"/>
    <p:sldLayoutId id="2147484354" r:id="rId10"/>
    <p:sldLayoutId id="21474843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697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3958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093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791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8934" indent="-318934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54" indent="-272917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8" indent="-228489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36" indent="-228489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15" indent="-228489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2102" indent="-228489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6290" indent="-228489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0478" indent="-228489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4664" indent="-228489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www.google.ru/url?sa=i&amp;rct=j&amp;q=&amp;esrc=s&amp;source=images&amp;cd=&amp;cad=rja&amp;uact=8&amp;ved=0ahUKEwijk-e4v-PWAhXLO5oKHUJ8Aj8QjRwIBw&amp;url=https://refdb.ru/look/1094746-pall.html&amp;psig=AOvVaw3UctooNA80wwS8nWpWvcWJ&amp;ust=150763694773572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hyperlink" Target="https://twitter.com/MINZDRAV_RF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hyperlink" Target="http://mrrc-obninsk.ru/index.php/ru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0" y="1322263"/>
            <a:ext cx="9144000" cy="159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08" tIns="40802" rIns="81608" bIns="40802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40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Подготовка формы федерального статистического наблюдения № 15</a:t>
            </a:r>
          </a:p>
          <a:p>
            <a:pPr algn="ctr">
              <a:spcAft>
                <a:spcPts val="0"/>
              </a:spcAft>
            </a:pPr>
            <a:endParaRPr lang="ru-RU" sz="14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u="sng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Туманов К.А.</a:t>
            </a: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, Кочергина Е.В.</a:t>
            </a:r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5" y="3552553"/>
            <a:ext cx="859524" cy="85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842344" y="3525011"/>
            <a:ext cx="4753992" cy="86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08" tIns="40802" rIns="81608" bIns="40802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МРНЦ им. А.Ф. Цыба – филиал</a:t>
            </a:r>
          </a:p>
          <a:p>
            <a:pPr>
              <a:lnSpc>
                <a:spcPct val="85000"/>
              </a:lnSpc>
            </a:pP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ФГБУ «НМИЦ</a:t>
            </a: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радиологии»</a:t>
            </a:r>
          </a:p>
          <a:p>
            <a:pPr>
              <a:lnSpc>
                <a:spcPct val="85000"/>
              </a:lnSpc>
            </a:pP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Минздрава России, г. Обнинск</a:t>
            </a:r>
            <a:endParaRPr lang="ru-RU" sz="20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475656" y="5441045"/>
            <a:ext cx="6048672" cy="86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08" tIns="40802" rIns="81608" bIns="40802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Всероссийское совещание руководителей подразделений медицинской статистики</a:t>
            </a:r>
          </a:p>
          <a:p>
            <a:pPr algn="ctr">
              <a:lnSpc>
                <a:spcPct val="85000"/>
              </a:lnSpc>
            </a:pP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13 октября 2017 г., Москва</a:t>
            </a:r>
            <a:endParaRPr lang="ru-RU" sz="20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4" y="228600"/>
            <a:ext cx="8531225" cy="990600"/>
          </a:xfrm>
        </p:spPr>
        <p:txBody>
          <a:bodyPr/>
          <a:lstStyle/>
          <a:p>
            <a:r>
              <a:rPr lang="ru-RU" sz="40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Наполнение НРЭР</a:t>
            </a:r>
            <a:endParaRPr lang="ru-RU" sz="40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48880"/>
            <a:ext cx="7738095" cy="43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11560" y="1538320"/>
            <a:ext cx="8352928" cy="821040"/>
          </a:xfrm>
          <a:prstGeom prst="rect">
            <a:avLst/>
          </a:prstGeom>
          <a:noFill/>
        </p:spPr>
        <p:txBody>
          <a:bodyPr wrap="square" lIns="81585" tIns="40790" rIns="81585" bIns="40790" rtlCol="0">
            <a:spAutoFit/>
          </a:bodyPr>
          <a:lstStyle/>
          <a:p>
            <a:pPr marL="0" lvl="1" algn="just">
              <a:spcAft>
                <a:spcPts val="1071"/>
              </a:spcAft>
            </a:pPr>
            <a:r>
              <a:rPr lang="ru-RU" sz="24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За период с 1986 г. накоплена информация на 777 435 зарегистрированных лиц из 10 489 591 форм регистра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4" y="228600"/>
            <a:ext cx="8531225" cy="990600"/>
          </a:xfrm>
        </p:spPr>
        <p:txBody>
          <a:bodyPr/>
          <a:lstStyle/>
          <a:p>
            <a:r>
              <a:rPr lang="ru-RU" sz="40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Форма № 15. Таблица 1000.</a:t>
            </a:r>
            <a:endParaRPr lang="ru-RU" sz="40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538321"/>
            <a:ext cx="6840760" cy="451709"/>
          </a:xfrm>
          <a:prstGeom prst="rect">
            <a:avLst/>
          </a:prstGeom>
          <a:noFill/>
        </p:spPr>
        <p:txBody>
          <a:bodyPr wrap="square" lIns="81585" tIns="40790" rIns="81585" bIns="40790" rtlCol="0">
            <a:spAutoFit/>
          </a:bodyPr>
          <a:lstStyle/>
          <a:p>
            <a:pPr marL="0" lvl="1" algn="just">
              <a:spcAft>
                <a:spcPts val="1071"/>
              </a:spcAft>
            </a:pPr>
            <a:r>
              <a:rPr lang="ru-RU" sz="24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1. Число лиц, зарегистрированных в  НРЭР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496" y="2084851"/>
          <a:ext cx="9036495" cy="4389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934"/>
                <a:gridCol w="377234"/>
                <a:gridCol w="1508934"/>
                <a:gridCol w="528127"/>
                <a:gridCol w="948765"/>
                <a:gridCol w="1088296"/>
                <a:gridCol w="665989"/>
                <a:gridCol w="1205108"/>
                <a:gridCol w="90517"/>
                <a:gridCol w="1114591"/>
              </a:tblGrid>
              <a:tr h="432000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Категория учёта</a:t>
                      </a:r>
                      <a:endParaRPr lang="ru-RU" sz="13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№</a:t>
                      </a:r>
                      <a:br>
                        <a:rPr lang="ru-RU" sz="13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стр.</a:t>
                      </a:r>
                      <a:endParaRPr lang="ru-RU" sz="13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Состояло на учёте на начало отчётного года</a:t>
                      </a:r>
                      <a:endParaRPr lang="ru-RU" sz="13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Взято на учёт</a:t>
                      </a:r>
                      <a:endParaRPr lang="ru-RU" sz="13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Снято с учёта</a:t>
                      </a: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Состоит на учёте на конец отчётного года</a:t>
                      </a:r>
                      <a:endParaRPr lang="ru-RU" sz="13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952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Обследовано в отчётном году</a:t>
                      </a:r>
                      <a:endParaRPr lang="ru-RU" sz="13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0867">
                <a:tc vMerge="1"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Aft>
                          <a:spcPts val="0"/>
                        </a:spcAft>
                      </a:pPr>
                      <a:endParaRPr lang="ru-RU" sz="1200" kern="12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Выбыло</a:t>
                      </a:r>
                      <a:endParaRPr kumimoji="0" lang="ru-RU" sz="13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Исключено из регистра</a:t>
                      </a:r>
                      <a:endParaRPr kumimoji="0" lang="ru-RU" sz="13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Умерло</a:t>
                      </a:r>
                      <a:endParaRPr kumimoji="0" lang="ru-RU" sz="13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9525" algn="ctr">
                        <a:lnSpc>
                          <a:spcPts val="930"/>
                        </a:lnSpc>
                        <a:spcAft>
                          <a:spcPts val="0"/>
                        </a:spcAft>
                      </a:pPr>
                      <a:endParaRPr lang="ru-RU" sz="1200" kern="12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/>
                </a:tc>
                <a:tc hMerge="1" vMerge="1">
                  <a:txBody>
                    <a:bodyPr/>
                    <a:lstStyle/>
                    <a:p>
                      <a:pPr marL="9525" algn="ctr">
                        <a:lnSpc>
                          <a:spcPts val="930"/>
                        </a:lnSpc>
                        <a:spcAft>
                          <a:spcPts val="0"/>
                        </a:spcAft>
                      </a:pPr>
                      <a:endParaRPr lang="ru-RU" sz="1200" kern="12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000"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</a:t>
                      </a: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</a:t>
                      </a: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</a:t>
                      </a: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</a:t>
                      </a: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</a:t>
                      </a: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</a:t>
                      </a: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</a:t>
                      </a: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8</a:t>
                      </a: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52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9</a:t>
                      </a: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0000"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Все категории</a:t>
                      </a: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</a:t>
                      </a: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3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3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3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3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952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3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000"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ЧАЭС1: ОЛБ</a:t>
                      </a: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</a:t>
                      </a: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3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3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3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3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952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3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000"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ЧАЭС2: инвалиды</a:t>
                      </a: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</a:t>
                      </a: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3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3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3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3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952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3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867">
                <a:tc gridSpan="10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ru-RU" sz="1600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…</a:t>
                      </a: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2000"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ВПОР: ветераны подразделений особого риска</a:t>
                      </a: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25</a:t>
                      </a: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3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3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3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3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3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4" y="228600"/>
            <a:ext cx="8531225" cy="990600"/>
          </a:xfrm>
        </p:spPr>
        <p:txBody>
          <a:bodyPr/>
          <a:lstStyle/>
          <a:p>
            <a:r>
              <a:rPr lang="ru-RU" sz="40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Форма № 15. Таблицы 2000-4000.</a:t>
            </a:r>
            <a:endParaRPr lang="ru-RU" sz="40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538321"/>
            <a:ext cx="8748464" cy="390153"/>
          </a:xfrm>
          <a:prstGeom prst="rect">
            <a:avLst/>
          </a:prstGeom>
          <a:noFill/>
        </p:spPr>
        <p:txBody>
          <a:bodyPr wrap="square" lIns="81585" tIns="40790" rIns="81585" bIns="40790" rtlCol="0">
            <a:spAutoFit/>
          </a:bodyPr>
          <a:lstStyle/>
          <a:p>
            <a:pPr marL="0" lvl="1" algn="just">
              <a:spcAft>
                <a:spcPts val="1071"/>
              </a:spcAft>
            </a:pP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 – общая заболеваемость; 3 – первичная заболеваемость; 4 – смертность.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39608" y="2084851"/>
          <a:ext cx="8280864" cy="4086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504000"/>
                <a:gridCol w="504000"/>
                <a:gridCol w="4968664"/>
                <a:gridCol w="504000"/>
              </a:tblGrid>
              <a:tr h="432000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Категория учёта</a:t>
                      </a:r>
                      <a:endParaRPr lang="ru-RU" sz="14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№</a:t>
                      </a:r>
                      <a:br>
                        <a:rPr lang="ru-RU" sz="14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</a:br>
                      <a:r>
                        <a:rPr lang="ru-RU" sz="1400" b="1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стр.</a:t>
                      </a:r>
                      <a:endParaRPr lang="ru-RU" sz="14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Коды по МКБ-10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000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A00-</a:t>
                      </a:r>
                      <a:r>
                        <a:rPr kumimoji="0" lang="en-US" sz="1400" b="1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ru-RU" sz="1400" b="1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en-US" sz="1400" b="1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8</a:t>
                      </a:r>
                      <a:endParaRPr kumimoji="0" lang="ru-RU" sz="14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C00-D48</a:t>
                      </a:r>
                      <a:endParaRPr kumimoji="0" lang="ru-RU" sz="14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…</a:t>
                      </a:r>
                      <a:endParaRPr lang="ru-RU" sz="16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S00-T98</a:t>
                      </a:r>
                      <a:endParaRPr kumimoji="0" lang="ru-RU" sz="1400" b="1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000"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0000"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Все категории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4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000"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ЧАЭС1: ОЛБ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4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000"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ЧАЭС2: инвалиды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4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0665">
                <a:tc gridSpan="6"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ru-RU" sz="1600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2000"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ВПОР: ветераны подразделений особого риска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25</a:t>
                      </a:r>
                      <a:endParaRPr lang="ru-RU" sz="1400" kern="120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90000"/>
                        </a:lnSpc>
                      </a:pPr>
                      <a:endParaRPr lang="ru-RU" sz="1400"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4" y="228600"/>
            <a:ext cx="8531225" cy="990600"/>
          </a:xfrm>
        </p:spPr>
        <p:txBody>
          <a:bodyPr/>
          <a:lstStyle/>
          <a:p>
            <a:r>
              <a:rPr lang="ru-RU" sz="40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Подготовка формы</a:t>
            </a:r>
            <a:endParaRPr lang="ru-RU" sz="40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16475"/>
            <a:ext cx="2074545" cy="289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298" y="2292499"/>
            <a:ext cx="2095500" cy="245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1703" y="2672012"/>
            <a:ext cx="2718911" cy="188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6439" y="2383980"/>
            <a:ext cx="2755583" cy="242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9304" y="3344088"/>
            <a:ext cx="2535555" cy="80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1394" y="1903928"/>
            <a:ext cx="5348764" cy="325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4" y="228600"/>
            <a:ext cx="8531225" cy="990600"/>
          </a:xfrm>
        </p:spPr>
        <p:txBody>
          <a:bodyPr/>
          <a:lstStyle/>
          <a:p>
            <a:r>
              <a:rPr lang="ru-RU" sz="40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Приём формы</a:t>
            </a:r>
            <a:endParaRPr lang="ru-RU" sz="36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344" y="1604797"/>
            <a:ext cx="6984776" cy="1554965"/>
          </a:xfrm>
          <a:prstGeom prst="rect">
            <a:avLst/>
          </a:prstGeom>
          <a:noFill/>
        </p:spPr>
        <p:txBody>
          <a:bodyPr wrap="square" lIns="81591" tIns="40793" rIns="81591" bIns="40793" rtlCol="0">
            <a:spAutoFit/>
          </a:bodyPr>
          <a:lstStyle/>
          <a:p>
            <a:pPr marL="0" lvl="1">
              <a:lnSpc>
                <a:spcPct val="110000"/>
              </a:lnSpc>
              <a:spcAft>
                <a:spcPts val="600"/>
              </a:spcAft>
            </a:pPr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1. Согласование базы данных РС НРЭР с МРНЦ</a:t>
            </a:r>
          </a:p>
          <a:p>
            <a:pPr marL="357188" lvl="1" indent="-177800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Проверка полноты данных за отчётный год</a:t>
            </a:r>
          </a:p>
          <a:p>
            <a:pPr marL="357188" lvl="1" indent="-177800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Проверка наличия ошибок, непосредственно влияющих на значения формы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3813043"/>
            <a:ext cx="6984776" cy="1622676"/>
          </a:xfrm>
          <a:prstGeom prst="rect">
            <a:avLst/>
          </a:prstGeom>
          <a:noFill/>
        </p:spPr>
        <p:txBody>
          <a:bodyPr wrap="square" lIns="81591" tIns="40793" rIns="81591" bIns="40793" rtlCol="0">
            <a:spAutoFit/>
          </a:bodyPr>
          <a:lstStyle/>
          <a:p>
            <a:pPr marL="271463" lvl="1" indent="-271463">
              <a:lnSpc>
                <a:spcPct val="110000"/>
              </a:lnSpc>
              <a:spcAft>
                <a:spcPts val="0"/>
              </a:spcAft>
            </a:pPr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2. Приём подписанной формы в ЦНИИОИЗ</a:t>
            </a:r>
          </a:p>
          <a:p>
            <a:pPr marL="271463" lvl="1" indent="-271463">
              <a:lnSpc>
                <a:spcPct val="110000"/>
              </a:lnSpc>
              <a:spcAft>
                <a:spcPts val="600"/>
              </a:spcAft>
            </a:pPr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при участии специалистов МРНЦ</a:t>
            </a:r>
          </a:p>
          <a:p>
            <a:pPr marL="357188" lvl="1" indent="-177800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Проверка соответствия формы и базы данных РС НРЭР</a:t>
            </a:r>
          </a:p>
          <a:p>
            <a:pPr marL="357188" lvl="1" indent="-177800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Контроль значений формы в системе «МЕДСТАТ»</a:t>
            </a:r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140" y="1916832"/>
            <a:ext cx="859524" cy="85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 descr="Related image">
            <a:hlinkClick r:id="rId4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149080"/>
            <a:ext cx="1100138" cy="951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0" y="1322264"/>
            <a:ext cx="9144000" cy="6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08" tIns="40802" rIns="81608" bIns="40802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44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Спасибо за внимание!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603029" y="3332990"/>
            <a:ext cx="6048672" cy="211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08" tIns="40802" rIns="81608" bIns="40802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44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www.nrer.ru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44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tumanov@nrer.ru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44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(484) 399-32-34</a:t>
            </a:r>
            <a:endParaRPr lang="ru-RU" sz="440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7987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6966" y="3356992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2954" y="4110211"/>
            <a:ext cx="600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3" y="4858866"/>
            <a:ext cx="695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4" y="228600"/>
            <a:ext cx="8531225" cy="990600"/>
          </a:xfrm>
        </p:spPr>
        <p:txBody>
          <a:bodyPr/>
          <a:lstStyle/>
          <a:p>
            <a:r>
              <a:rPr lang="ru-RU" sz="40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Источник сведений*</a:t>
            </a:r>
            <a:endParaRPr lang="ru-RU" sz="36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628803"/>
            <a:ext cx="7992888" cy="4514365"/>
          </a:xfrm>
          <a:prstGeom prst="rect">
            <a:avLst/>
          </a:prstGeom>
          <a:noFill/>
        </p:spPr>
        <p:txBody>
          <a:bodyPr wrap="square" lIns="81591" tIns="40793" rIns="81591" bIns="40793" rtlCol="0">
            <a:spAutoFit/>
          </a:bodyPr>
          <a:lstStyle/>
          <a:p>
            <a:pPr marL="0" lvl="1" algn="just">
              <a:spcAft>
                <a:spcPts val="0"/>
              </a:spcAft>
            </a:pPr>
            <a:r>
              <a:rPr lang="ru-RU" sz="24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Форма… № 15 «Сведения о медицинском наблюдении за состоянием здоровья лиц, зарегистрированных в Национальном радиационно-эпидемиологическом регистре»… заполняется… на основании сведений, содержащихся в региональном сегменте Национального радиационно-эпидемиологического регистра (НРЭР), формирование и ведение которого осуществляется во исполнение  статьи 24.1 Закона Российской Федерации от 15.05.1991 № 1244-1  «О социальной защите граждан, подвергшихся воздействию радиации вследствие катастрофы на Чернобыльской АЭС»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6213310"/>
            <a:ext cx="8496944" cy="328598"/>
          </a:xfrm>
          <a:prstGeom prst="rect">
            <a:avLst/>
          </a:prstGeom>
          <a:noFill/>
        </p:spPr>
        <p:txBody>
          <a:bodyPr wrap="square" lIns="81585" tIns="40790" rIns="81585" bIns="40790" rtlCol="0">
            <a:spAutoFit/>
          </a:bodyPr>
          <a:lstStyle/>
          <a:p>
            <a:pPr marL="0" lvl="1" algn="just">
              <a:spcAft>
                <a:spcPts val="536"/>
              </a:spcAft>
            </a:pPr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*  Указания по заполнению формы (Приказ Росстата от 27.12.2016 г. № 866)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4" y="228600"/>
            <a:ext cx="8531225" cy="990600"/>
          </a:xfrm>
        </p:spPr>
        <p:txBody>
          <a:bodyPr/>
          <a:lstStyle/>
          <a:p>
            <a:r>
              <a:rPr lang="ru-RU" sz="40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Цели ведения НРЭР*</a:t>
            </a:r>
            <a:endParaRPr lang="ru-RU" sz="40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628807"/>
            <a:ext cx="6840760" cy="4145027"/>
          </a:xfrm>
          <a:prstGeom prst="rect">
            <a:avLst/>
          </a:prstGeom>
          <a:noFill/>
        </p:spPr>
        <p:txBody>
          <a:bodyPr wrap="square" lIns="81585" tIns="40790" rIns="81585" bIns="40790" rtlCol="0">
            <a:spAutoFit/>
          </a:bodyPr>
          <a:lstStyle/>
          <a:p>
            <a:pPr marL="0" lvl="1" algn="just">
              <a:spcAft>
                <a:spcPts val="1071"/>
              </a:spcAft>
            </a:pPr>
            <a:r>
              <a:rPr lang="ru-RU" sz="24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Национальный радиационно-эпидемиологический регистр представляет собой государственную информационную систему персональных данных граждан, подвергшихся воздействию радиации вследствие катастрофы на Чернобыльской АЭС, других радиационных аварий, ядерных испытаний и иных радиационных катастроф и инцидентов, которая создается в целях обеспечения учёта изменений состояния здоровья таких граждан в течение их жизни.</a:t>
            </a:r>
          </a:p>
        </p:txBody>
      </p:sp>
      <p:pic>
        <p:nvPicPr>
          <p:cNvPr id="6" name="Picture 7" descr="NRER"/>
          <p:cNvPicPr>
            <a:picLocks noChangeArrowheads="1"/>
          </p:cNvPicPr>
          <p:nvPr/>
        </p:nvPicPr>
        <p:blipFill>
          <a:blip r:embed="rId3" cstate="print"/>
          <a:srcRect r="27565" b="34204"/>
          <a:stretch>
            <a:fillRect/>
          </a:stretch>
        </p:blipFill>
        <p:spPr bwMode="auto">
          <a:xfrm>
            <a:off x="173534" y="2084852"/>
            <a:ext cx="1518147" cy="97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560" y="6213310"/>
            <a:ext cx="8496944" cy="328598"/>
          </a:xfrm>
          <a:prstGeom prst="rect">
            <a:avLst/>
          </a:prstGeom>
          <a:noFill/>
        </p:spPr>
        <p:txBody>
          <a:bodyPr wrap="square" lIns="81585" tIns="40790" rIns="81585" bIns="40790" rtlCol="0">
            <a:spAutoFit/>
          </a:bodyPr>
          <a:lstStyle/>
          <a:p>
            <a:pPr marL="0" lvl="1" algn="just">
              <a:spcAft>
                <a:spcPts val="536"/>
              </a:spcAft>
            </a:pPr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* Статья 24</a:t>
            </a:r>
            <a:r>
              <a:rPr lang="ru-RU" sz="1600" baseline="300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Закона Российской Федерации от 15.05.1991 № 1244-1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4" y="228600"/>
            <a:ext cx="8531225" cy="990600"/>
          </a:xfrm>
        </p:spPr>
        <p:txBody>
          <a:bodyPr/>
          <a:lstStyle/>
          <a:p>
            <a:r>
              <a:rPr lang="ru-RU" sz="40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Контингенты НРЭР</a:t>
            </a:r>
            <a:endParaRPr lang="ru-RU" sz="40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628803"/>
            <a:ext cx="7992888" cy="4991419"/>
          </a:xfrm>
          <a:prstGeom prst="rect">
            <a:avLst/>
          </a:prstGeom>
          <a:noFill/>
        </p:spPr>
        <p:txBody>
          <a:bodyPr wrap="square" lIns="81591" tIns="40793" rIns="81591" bIns="40793" rtlCol="0">
            <a:spAutoFit/>
          </a:bodyPr>
          <a:lstStyle/>
          <a:p>
            <a:pPr marL="271463" lvl="1" indent="-271463" algn="just">
              <a:spcAft>
                <a:spcPts val="600"/>
              </a:spcAft>
              <a:buFont typeface="Wingdings" pitchFamily="2" charset="2"/>
              <a:buChar char="Ø"/>
              <a:tabLst>
                <a:tab pos="271463" algn="l"/>
              </a:tabLst>
            </a:pPr>
            <a:r>
              <a:rPr lang="ru-RU" sz="19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Закон РФ от 15.05.1991 г. № 1244-1 «О социальной защите граждан, подвергшихся воздействию радиации вследствие катастрофы на Чернобыльской АЭС»</a:t>
            </a:r>
          </a:p>
          <a:p>
            <a:pPr marL="271463" lvl="1" indent="-271463" algn="just">
              <a:spcAft>
                <a:spcPts val="600"/>
              </a:spcAft>
              <a:buFont typeface="Wingdings" pitchFamily="2" charset="2"/>
              <a:buChar char="Ø"/>
              <a:tabLst>
                <a:tab pos="271463" algn="l"/>
              </a:tabLst>
            </a:pPr>
            <a:r>
              <a:rPr lang="ru-RU" sz="19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Постановление Верховного Совета РФ от 27.12.1991 г. № 2123-I «О распространении действия Закона РСФСР «О социальной защите граждан, подвергшихся воздействию радиации вследствие катастрофы на Чернобыльской АЭС» на граждан из подразделений особого риска»</a:t>
            </a:r>
          </a:p>
          <a:p>
            <a:pPr marL="271463" lvl="1" indent="-271463" algn="just">
              <a:spcAft>
                <a:spcPts val="600"/>
              </a:spcAft>
              <a:buFont typeface="Wingdings" pitchFamily="2" charset="2"/>
              <a:buChar char="Ø"/>
              <a:tabLst>
                <a:tab pos="271463" algn="l"/>
              </a:tabLst>
            </a:pPr>
            <a:r>
              <a:rPr lang="ru-RU" sz="19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Федеральный закон от 26.11.1998 г. № 175‑ФЗ «О социальной защите граждан Российской Федерации, подвергшихся воздействию радиации вследствие аварии в 1957 году на производственном объединении «Маяк» и сбросов радиоактивных отходов в реку Теча»</a:t>
            </a:r>
          </a:p>
          <a:p>
            <a:pPr marL="271463" lvl="1" indent="-271463" algn="just">
              <a:spcAft>
                <a:spcPts val="600"/>
              </a:spcAft>
              <a:buFont typeface="Wingdings" pitchFamily="2" charset="2"/>
              <a:buChar char="Ø"/>
              <a:tabLst>
                <a:tab pos="271463" algn="l"/>
              </a:tabLst>
            </a:pPr>
            <a:r>
              <a:rPr lang="ru-RU" sz="19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Федеральный закон от 10.01.2002 г. № 2‑ФЗ «О социальных гарантиях гражданам, подвергшимся радиационному воздействию вследствие ядерных испытаний на Семипалатинском полигоне»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Цилиндр 13"/>
          <p:cNvSpPr/>
          <p:nvPr/>
        </p:nvSpPr>
        <p:spPr>
          <a:xfrm>
            <a:off x="1907704" y="3813043"/>
            <a:ext cx="576064" cy="900000"/>
          </a:xfrm>
          <a:prstGeom prst="can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r>
              <a:rPr lang="ru-RU" sz="1200" smtClean="0"/>
              <a:t>РС 2</a:t>
            </a:r>
          </a:p>
          <a:p>
            <a:pPr algn="ctr"/>
            <a:endParaRPr lang="ru-RU" sz="1200" smtClean="0"/>
          </a:p>
          <a:p>
            <a:pPr algn="ctr"/>
            <a:endParaRPr lang="ru-RU" sz="1000"/>
          </a:p>
        </p:txBody>
      </p:sp>
      <p:sp>
        <p:nvSpPr>
          <p:cNvPr id="12" name="Цилиндр 11"/>
          <p:cNvSpPr/>
          <p:nvPr/>
        </p:nvSpPr>
        <p:spPr>
          <a:xfrm>
            <a:off x="1187624" y="3813043"/>
            <a:ext cx="576064" cy="900000"/>
          </a:xfrm>
          <a:prstGeom prst="can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r>
              <a:rPr lang="ru-RU" sz="1200" smtClean="0"/>
              <a:t>РС 1</a:t>
            </a:r>
          </a:p>
          <a:p>
            <a:pPr algn="ctr"/>
            <a:endParaRPr lang="ru-RU" sz="1200" smtClean="0"/>
          </a:p>
          <a:p>
            <a:pPr algn="ctr"/>
            <a:endParaRPr lang="ru-RU" sz="1000"/>
          </a:p>
        </p:txBody>
      </p:sp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2" y="228600"/>
            <a:ext cx="8531225" cy="990600"/>
          </a:xfrm>
        </p:spPr>
        <p:txBody>
          <a:bodyPr/>
          <a:lstStyle/>
          <a:p>
            <a:r>
              <a:rPr lang="ru-RU" sz="36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Структура НРЭР</a:t>
            </a:r>
            <a:endParaRPr lang="ru-RU" sz="36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715034"/>
            <a:ext cx="2376264" cy="55395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ru-RU" sz="15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Минздрав России – оператор системы НРЭР*</a:t>
            </a:r>
          </a:p>
        </p:txBody>
      </p:sp>
      <p:pic>
        <p:nvPicPr>
          <p:cNvPr id="21" name="Рисунок 20" descr="Минздрав РФ">
            <a:hlinkClick r:id="rId3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89544"/>
            <a:ext cx="731520" cy="731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Медицинский радиологический научный центр">
            <a:hlinkClick r:id="rId5" tgtFrame="&quot;_self&quot;"/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3522" y="1604799"/>
            <a:ext cx="746667" cy="83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43600" y="1626001"/>
            <a:ext cx="3600400" cy="784788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ru-RU" sz="15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МРНЦ им. А.Ф. Цыба – формирует ЕФБД регистра, осуществляет научно-методическое сопровождение НРЭР**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045536"/>
            <a:ext cx="8424936" cy="1623824"/>
          </a:xfrm>
          <a:prstGeom prst="rect">
            <a:avLst/>
          </a:prstGeom>
          <a:noFill/>
        </p:spPr>
        <p:txBody>
          <a:bodyPr wrap="square" lIns="81585" tIns="40790" rIns="81585" bIns="40790" rtlCol="0">
            <a:spAutoFit/>
          </a:bodyPr>
          <a:lstStyle/>
          <a:p>
            <a:pPr marL="0" lvl="1" algn="just">
              <a:spcAft>
                <a:spcPts val="536"/>
              </a:spcAft>
            </a:pPr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* Статья 24</a:t>
            </a:r>
            <a:r>
              <a:rPr lang="ru-RU" sz="1600" baseline="300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Закона Российской Федерации от 15.05.1991 № 1244-1, п. 7 Правил формирования и ведения НРЭР (утверждены Постановлением Правительства РФ от 23.07.2013г. № 625)</a:t>
            </a:r>
          </a:p>
          <a:p>
            <a:pPr marL="0" lvl="1" algn="just">
              <a:spcAft>
                <a:spcPts val="0"/>
              </a:spcAft>
            </a:pPr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** П. 3 Правил формирования и ведения НРЭР, п. 1.4 Рекомендаций по ведению регионального сегмента НРЭР (приложение к информационному письму Минздрава России от 13.05.2015 г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.</a:t>
            </a:r>
            <a:r>
              <a:rPr lang="en-US" sz="16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№ 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24-3/10/2-2096</a:t>
            </a:r>
          </a:p>
        </p:txBody>
      </p:sp>
      <p:sp>
        <p:nvSpPr>
          <p:cNvPr id="11" name="Цилиндр 10"/>
          <p:cNvSpPr/>
          <p:nvPr/>
        </p:nvSpPr>
        <p:spPr>
          <a:xfrm>
            <a:off x="3816016" y="1604797"/>
            <a:ext cx="900000" cy="1536171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r>
              <a:rPr lang="ru-RU" b="1" smtClean="0"/>
              <a:t>ЕФБД</a:t>
            </a:r>
          </a:p>
          <a:p>
            <a:pPr algn="ctr"/>
            <a:endParaRPr lang="ru-RU" b="1" smtClean="0"/>
          </a:p>
          <a:p>
            <a:pPr algn="ctr"/>
            <a:endParaRPr lang="ru-RU" sz="1200" b="1"/>
          </a:p>
        </p:txBody>
      </p:sp>
      <p:pic>
        <p:nvPicPr>
          <p:cNvPr id="34818" name="Picture 2" descr="Coat of Arms of Altai Krai.sv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7320" y="4247608"/>
            <a:ext cx="400050" cy="415656"/>
          </a:xfrm>
          <a:prstGeom prst="rect">
            <a:avLst/>
          </a:prstGeom>
          <a:noFill/>
        </p:spPr>
      </p:pic>
      <p:pic>
        <p:nvPicPr>
          <p:cNvPr id="34820" name="Picture 4" descr="Coat of arms of Amur Oblast.svg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1710" y="4247608"/>
            <a:ext cx="400050" cy="399030"/>
          </a:xfrm>
          <a:prstGeom prst="rect">
            <a:avLst/>
          </a:prstGeom>
          <a:noFill/>
        </p:spPr>
      </p:pic>
      <p:pic>
        <p:nvPicPr>
          <p:cNvPr id="34822" name="Picture 6" descr="Герб России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5512" y="2420888"/>
            <a:ext cx="456248" cy="54035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987824" y="4320834"/>
            <a:ext cx="432048" cy="323123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ru-RU" sz="15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18" name="Цилиндр 17"/>
          <p:cNvSpPr/>
          <p:nvPr/>
        </p:nvSpPr>
        <p:spPr>
          <a:xfrm>
            <a:off x="3851920" y="3813043"/>
            <a:ext cx="576064" cy="900000"/>
          </a:xfrm>
          <a:prstGeom prst="can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r>
              <a:rPr lang="ru-RU" sz="1200" smtClean="0"/>
              <a:t>РС 85</a:t>
            </a:r>
          </a:p>
          <a:p>
            <a:pPr algn="ctr"/>
            <a:endParaRPr lang="ru-RU" sz="1200" smtClean="0"/>
          </a:p>
          <a:p>
            <a:pPr algn="ctr"/>
            <a:endParaRPr lang="ru-RU" sz="1000"/>
          </a:p>
        </p:txBody>
      </p:sp>
      <p:pic>
        <p:nvPicPr>
          <p:cNvPr id="34824" name="Picture 8" descr="Coat of Arms of Yaroslavl Oblast (2011) full.svg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49193" y="4221088"/>
            <a:ext cx="388049" cy="386560"/>
          </a:xfrm>
          <a:prstGeom prst="rect">
            <a:avLst/>
          </a:prstGeom>
          <a:noFill/>
        </p:spPr>
      </p:pic>
      <p:sp>
        <p:nvSpPr>
          <p:cNvPr id="23" name="Цилиндр 22"/>
          <p:cNvSpPr/>
          <p:nvPr/>
        </p:nvSpPr>
        <p:spPr>
          <a:xfrm>
            <a:off x="5778448" y="3813043"/>
            <a:ext cx="576064" cy="900000"/>
          </a:xfrm>
          <a:prstGeom prst="ca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r>
              <a:rPr lang="ru-RU" sz="1200" smtClean="0"/>
              <a:t>МВД</a:t>
            </a:r>
          </a:p>
          <a:p>
            <a:pPr algn="ctr"/>
            <a:endParaRPr lang="ru-RU" sz="1200" smtClean="0"/>
          </a:p>
          <a:p>
            <a:pPr algn="ctr"/>
            <a:endParaRPr lang="ru-RU" sz="1000"/>
          </a:p>
        </p:txBody>
      </p:sp>
      <p:sp>
        <p:nvSpPr>
          <p:cNvPr id="24" name="Цилиндр 23"/>
          <p:cNvSpPr/>
          <p:nvPr/>
        </p:nvSpPr>
        <p:spPr>
          <a:xfrm>
            <a:off x="5058368" y="3813043"/>
            <a:ext cx="576064" cy="900000"/>
          </a:xfrm>
          <a:prstGeom prst="ca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r>
              <a:rPr lang="ru-RU" sz="1200" smtClean="0"/>
              <a:t>МО</a:t>
            </a:r>
          </a:p>
          <a:p>
            <a:pPr algn="ctr"/>
            <a:endParaRPr lang="ru-RU" sz="1200" smtClean="0"/>
          </a:p>
          <a:p>
            <a:pPr algn="ctr"/>
            <a:endParaRPr lang="ru-RU" sz="1000"/>
          </a:p>
        </p:txBody>
      </p:sp>
      <p:pic>
        <p:nvPicPr>
          <p:cNvPr id="34826" name="Picture 10" descr="печать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90313" y="4246027"/>
            <a:ext cx="531495" cy="361621"/>
          </a:xfrm>
          <a:prstGeom prst="rect">
            <a:avLst/>
          </a:prstGeom>
          <a:noFill/>
        </p:spPr>
      </p:pic>
      <p:pic>
        <p:nvPicPr>
          <p:cNvPr id="34828" name="Picture 12" descr="печать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77912" y="4270966"/>
            <a:ext cx="583084" cy="336682"/>
          </a:xfrm>
          <a:prstGeom prst="rect">
            <a:avLst/>
          </a:prstGeom>
          <a:noFill/>
        </p:spPr>
      </p:pic>
      <p:sp>
        <p:nvSpPr>
          <p:cNvPr id="27" name="Цилиндр 26"/>
          <p:cNvSpPr/>
          <p:nvPr/>
        </p:nvSpPr>
        <p:spPr>
          <a:xfrm>
            <a:off x="7236296" y="3813043"/>
            <a:ext cx="576064" cy="900000"/>
          </a:xfrm>
          <a:prstGeom prst="ca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000" tIns="45699" rIns="72000" bIns="45699" rtlCol="0" anchor="ctr"/>
          <a:lstStyle/>
          <a:p>
            <a:pPr algn="ctr"/>
            <a:r>
              <a:rPr lang="ru-RU" sz="1200" smtClean="0"/>
              <a:t>ФМБА</a:t>
            </a:r>
          </a:p>
          <a:p>
            <a:pPr algn="ctr"/>
            <a:endParaRPr lang="ru-RU" sz="1200" smtClean="0"/>
          </a:p>
          <a:p>
            <a:pPr algn="ctr"/>
            <a:endParaRPr lang="ru-RU" sz="1000"/>
          </a:p>
        </p:txBody>
      </p:sp>
      <p:sp>
        <p:nvSpPr>
          <p:cNvPr id="28" name="Цилиндр 27"/>
          <p:cNvSpPr/>
          <p:nvPr/>
        </p:nvSpPr>
        <p:spPr>
          <a:xfrm>
            <a:off x="6498528" y="3813043"/>
            <a:ext cx="576064" cy="900000"/>
          </a:xfrm>
          <a:prstGeom prst="ca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r>
              <a:rPr lang="ru-RU" sz="1200" smtClean="0"/>
              <a:t>МЧС</a:t>
            </a:r>
          </a:p>
          <a:p>
            <a:pPr algn="ctr"/>
            <a:endParaRPr lang="ru-RU" sz="1200" smtClean="0"/>
          </a:p>
          <a:p>
            <a:pPr algn="ctr"/>
            <a:endParaRPr lang="ru-RU" sz="1000"/>
          </a:p>
        </p:txBody>
      </p:sp>
      <p:pic>
        <p:nvPicPr>
          <p:cNvPr id="34830" name="Picture 14" descr="печать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41912" y="4221088"/>
            <a:ext cx="292608" cy="386560"/>
          </a:xfrm>
          <a:prstGeom prst="rect">
            <a:avLst/>
          </a:prstGeom>
          <a:noFill/>
        </p:spPr>
      </p:pic>
      <p:pic>
        <p:nvPicPr>
          <p:cNvPr id="34832" name="Picture 16" descr="печать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65513" y="4241870"/>
            <a:ext cx="325755" cy="365778"/>
          </a:xfrm>
          <a:prstGeom prst="rect">
            <a:avLst/>
          </a:prstGeom>
          <a:noFill/>
        </p:spPr>
      </p:pic>
      <p:cxnSp>
        <p:nvCxnSpPr>
          <p:cNvPr id="34" name="Соединительная линия уступом 33"/>
          <p:cNvCxnSpPr>
            <a:stCxn id="12" idx="1"/>
            <a:endCxn id="11" idx="3"/>
          </p:cNvCxnSpPr>
          <p:nvPr/>
        </p:nvCxnSpPr>
        <p:spPr>
          <a:xfrm rot="5400000" flipH="1" flipV="1">
            <a:off x="2534799" y="2081826"/>
            <a:ext cx="672075" cy="279036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14" idx="1"/>
            <a:endCxn id="11" idx="3"/>
          </p:cNvCxnSpPr>
          <p:nvPr/>
        </p:nvCxnSpPr>
        <p:spPr>
          <a:xfrm rot="5400000" flipH="1" flipV="1">
            <a:off x="2894839" y="2441866"/>
            <a:ext cx="672075" cy="207028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24" idx="1"/>
            <a:endCxn id="11" idx="3"/>
          </p:cNvCxnSpPr>
          <p:nvPr/>
        </p:nvCxnSpPr>
        <p:spPr>
          <a:xfrm rot="16200000" flipV="1">
            <a:off x="4470171" y="2936814"/>
            <a:ext cx="672075" cy="108038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stCxn id="23" idx="1"/>
            <a:endCxn id="11" idx="3"/>
          </p:cNvCxnSpPr>
          <p:nvPr/>
        </p:nvCxnSpPr>
        <p:spPr>
          <a:xfrm rot="16200000" flipV="1">
            <a:off x="4830211" y="2576774"/>
            <a:ext cx="672075" cy="180046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>
            <a:stCxn id="28" idx="1"/>
            <a:endCxn id="11" idx="3"/>
          </p:cNvCxnSpPr>
          <p:nvPr/>
        </p:nvCxnSpPr>
        <p:spPr>
          <a:xfrm rot="16200000" flipV="1">
            <a:off x="5190251" y="2216734"/>
            <a:ext cx="672075" cy="252054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7" idx="1"/>
            <a:endCxn id="11" idx="3"/>
          </p:cNvCxnSpPr>
          <p:nvPr/>
        </p:nvCxnSpPr>
        <p:spPr>
          <a:xfrm rot="16200000" flipV="1">
            <a:off x="5559135" y="1847850"/>
            <a:ext cx="672075" cy="325831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18" idx="1"/>
            <a:endCxn id="11" idx="3"/>
          </p:cNvCxnSpPr>
          <p:nvPr/>
        </p:nvCxnSpPr>
        <p:spPr>
          <a:xfrm rot="5400000" flipH="1" flipV="1">
            <a:off x="3866947" y="3413974"/>
            <a:ext cx="672075" cy="12606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4" y="228600"/>
            <a:ext cx="8531225" cy="990600"/>
          </a:xfrm>
        </p:spPr>
        <p:txBody>
          <a:bodyPr/>
          <a:lstStyle/>
          <a:p>
            <a:r>
              <a:rPr lang="ru-RU" sz="40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Формы НРЭР.* СЗЛ.</a:t>
            </a:r>
            <a:endParaRPr lang="ru-RU" sz="40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6213310"/>
            <a:ext cx="8496944" cy="328598"/>
          </a:xfrm>
          <a:prstGeom prst="rect">
            <a:avLst/>
          </a:prstGeom>
          <a:noFill/>
        </p:spPr>
        <p:txBody>
          <a:bodyPr wrap="square" lIns="81585" tIns="40790" rIns="81585" bIns="40790" rtlCol="0">
            <a:spAutoFit/>
          </a:bodyPr>
          <a:lstStyle/>
          <a:p>
            <a:pPr marL="161480" lvl="1" indent="-161480">
              <a:spcAft>
                <a:spcPts val="0"/>
              </a:spcAft>
            </a:pPr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* Приказ Минздрава России от</a:t>
            </a:r>
            <a:r>
              <a:rPr lang="ru-RU" sz="1600" smtClean="0"/>
              <a:t> 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23.03.2015 года №134н</a:t>
            </a:r>
          </a:p>
        </p:txBody>
      </p:sp>
      <p:pic>
        <p:nvPicPr>
          <p:cNvPr id="61447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973932"/>
            <a:ext cx="2480310" cy="35433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1446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94" y="1973932"/>
            <a:ext cx="2503170" cy="35433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1445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6656" y="1973932"/>
            <a:ext cx="2499360" cy="35433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1444" name="Picture 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1973932"/>
            <a:ext cx="2503170" cy="35433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4" y="228600"/>
            <a:ext cx="8531225" cy="990600"/>
          </a:xfrm>
        </p:spPr>
        <p:txBody>
          <a:bodyPr/>
          <a:lstStyle/>
          <a:p>
            <a:r>
              <a:rPr lang="ru-RU" sz="40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Формы НРЭР.* СИСЗ.</a:t>
            </a:r>
            <a:endParaRPr lang="ru-RU" sz="40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6213310"/>
            <a:ext cx="8496944" cy="328598"/>
          </a:xfrm>
          <a:prstGeom prst="rect">
            <a:avLst/>
          </a:prstGeom>
          <a:noFill/>
        </p:spPr>
        <p:txBody>
          <a:bodyPr wrap="square" lIns="81585" tIns="40790" rIns="81585" bIns="40790" rtlCol="0">
            <a:spAutoFit/>
          </a:bodyPr>
          <a:lstStyle/>
          <a:p>
            <a:pPr marL="161480" lvl="1" indent="-161480">
              <a:spcAft>
                <a:spcPts val="0"/>
              </a:spcAft>
            </a:pPr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* Приказ Минздрава России от</a:t>
            </a:r>
            <a:r>
              <a:rPr lang="ru-RU" sz="1600" smtClean="0"/>
              <a:t> 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23.03.2015 года №134н</a:t>
            </a:r>
          </a:p>
        </p:txBody>
      </p:sp>
      <p:pic>
        <p:nvPicPr>
          <p:cNvPr id="62469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973932"/>
            <a:ext cx="2369820" cy="35433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246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973932"/>
            <a:ext cx="2400300" cy="35433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2467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3326" y="1973932"/>
            <a:ext cx="2472690" cy="353949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2466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08" y="1973932"/>
            <a:ext cx="2461260" cy="35433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4" y="228600"/>
            <a:ext cx="8531225" cy="990600"/>
          </a:xfrm>
        </p:spPr>
        <p:txBody>
          <a:bodyPr/>
          <a:lstStyle/>
          <a:p>
            <a:r>
              <a:rPr lang="ru-RU" sz="40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Формы НРЭР.* СОЗ.</a:t>
            </a:r>
            <a:endParaRPr lang="ru-RU" sz="40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6213310"/>
            <a:ext cx="8496944" cy="297820"/>
          </a:xfrm>
          <a:prstGeom prst="rect">
            <a:avLst/>
          </a:prstGeom>
          <a:noFill/>
        </p:spPr>
        <p:txBody>
          <a:bodyPr wrap="square" lIns="81585" tIns="40790" rIns="81585" bIns="40790" rtlCol="0">
            <a:spAutoFit/>
          </a:bodyPr>
          <a:lstStyle/>
          <a:p>
            <a:pPr marL="161480" lvl="1" indent="-161480">
              <a:spcAft>
                <a:spcPts val="0"/>
              </a:spcAft>
            </a:pPr>
            <a:r>
              <a:rPr lang="ru-RU" sz="14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* Приказ Минздрава России от</a:t>
            </a:r>
            <a:r>
              <a:rPr lang="ru-RU" sz="1400" smtClean="0"/>
              <a:t> 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23.03.2015 года №134н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6074" y="1592163"/>
            <a:ext cx="3052763" cy="442912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2040" y="1592163"/>
            <a:ext cx="3062288" cy="442912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84" y="228600"/>
            <a:ext cx="8531225" cy="990600"/>
          </a:xfrm>
        </p:spPr>
        <p:txBody>
          <a:bodyPr/>
          <a:lstStyle/>
          <a:p>
            <a:r>
              <a:rPr lang="ru-RU" sz="40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Формы НРЭР.* СПС.</a:t>
            </a:r>
            <a:endParaRPr lang="ru-RU" sz="400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6213310"/>
            <a:ext cx="8496944" cy="328598"/>
          </a:xfrm>
          <a:prstGeom prst="rect">
            <a:avLst/>
          </a:prstGeom>
          <a:noFill/>
        </p:spPr>
        <p:txBody>
          <a:bodyPr wrap="square" lIns="81585" tIns="40790" rIns="81585" bIns="40790" rtlCol="0">
            <a:spAutoFit/>
          </a:bodyPr>
          <a:lstStyle/>
          <a:p>
            <a:pPr marL="161480" lvl="1" indent="-161480">
              <a:spcAft>
                <a:spcPts val="0"/>
              </a:spcAft>
            </a:pPr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* Приказ Минздрава России от</a:t>
            </a:r>
            <a:r>
              <a:rPr lang="ru-RU" sz="1600" smtClean="0"/>
              <a:t> 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23.03.2015 года №134н</a:t>
            </a:r>
          </a:p>
        </p:txBody>
      </p:sp>
      <p:pic>
        <p:nvPicPr>
          <p:cNvPr id="64517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972800"/>
            <a:ext cx="2312670" cy="353568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4516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6446" y="1972800"/>
            <a:ext cx="2289810" cy="353568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4515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972800"/>
            <a:ext cx="2350770" cy="353949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4514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1972800"/>
            <a:ext cx="2305050" cy="352806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19420</TotalTime>
  <Words>591</Words>
  <Application>Microsoft Office PowerPoint</Application>
  <PresentationFormat>Экран (4:3)</PresentationFormat>
  <Paragraphs>125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Слайд 1</vt:lpstr>
      <vt:lpstr>Источник сведений*</vt:lpstr>
      <vt:lpstr>Цели ведения НРЭР*</vt:lpstr>
      <vt:lpstr>Контингенты НРЭР</vt:lpstr>
      <vt:lpstr>Структура НРЭР</vt:lpstr>
      <vt:lpstr>Формы НРЭР.* СЗЛ.</vt:lpstr>
      <vt:lpstr>Формы НРЭР.* СИСЗ.</vt:lpstr>
      <vt:lpstr>Формы НРЭР.* СОЗ.</vt:lpstr>
      <vt:lpstr>Формы НРЭР.* СПС.</vt:lpstr>
      <vt:lpstr>Наполнение НРЭР</vt:lpstr>
      <vt:lpstr>Форма № 15. Таблица 1000.</vt:lpstr>
      <vt:lpstr>Форма № 15. Таблицы 2000-4000.</vt:lpstr>
      <vt:lpstr>Подготовка формы</vt:lpstr>
      <vt:lpstr>Приём формы</vt:lpstr>
      <vt:lpstr>Слайд 15</vt:lpstr>
    </vt:vector>
  </TitlesOfParts>
  <Company>NRER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Программное обеспечение для сбора и анализа данных НРЭР ПОСАД НРЭР</dc:title>
  <dc:creator>tka</dc:creator>
  <cp:lastModifiedBy>Константин Туманов</cp:lastModifiedBy>
  <cp:revision>993</cp:revision>
  <dcterms:created xsi:type="dcterms:W3CDTF">2009-03-24T07:03:03Z</dcterms:created>
  <dcterms:modified xsi:type="dcterms:W3CDTF">2017-10-09T14:46:33Z</dcterms:modified>
</cp:coreProperties>
</file>